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DFB991-780E-4339-971F-7C95A7D33F1A}" v="336" dt="2020-11-09T20:54:47.914"/>
    <p1510:client id="{60AFC589-EAA1-48A1-9DD5-9629C216513A}" v="721" dt="2020-11-09T20:41:48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B5B0-D032-483A-BCCA-5A5E81560BBD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B32B-34FB-4BE9-AF69-EDAE422FE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B5B0-D032-483A-BCCA-5A5E81560BBD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B32B-34FB-4BE9-AF69-EDAE422FE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B5B0-D032-483A-BCCA-5A5E81560BBD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B32B-34FB-4BE9-AF69-EDAE422FE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B5B0-D032-483A-BCCA-5A5E81560BBD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B32B-34FB-4BE9-AF69-EDAE422FE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B5B0-D032-483A-BCCA-5A5E81560BBD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B32B-34FB-4BE9-AF69-EDAE422FE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B5B0-D032-483A-BCCA-5A5E81560BBD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B32B-34FB-4BE9-AF69-EDAE422FE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B5B0-D032-483A-BCCA-5A5E81560BBD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B32B-34FB-4BE9-AF69-EDAE422FE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B5B0-D032-483A-BCCA-5A5E81560BBD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B32B-34FB-4BE9-AF69-EDAE422FE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B5B0-D032-483A-BCCA-5A5E81560BBD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B32B-34FB-4BE9-AF69-EDAE422FE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B5B0-D032-483A-BCCA-5A5E81560BBD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B32B-34FB-4BE9-AF69-EDAE422FE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B5B0-D032-483A-BCCA-5A5E81560BBD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B32B-34FB-4BE9-AF69-EDAE422FE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 descr="1-.jpg"/>
          <p:cNvPicPr>
            <a:picLocks noChangeAspect="1"/>
          </p:cNvPicPr>
          <p:nvPr userDrawn="1"/>
        </p:nvPicPr>
        <p:blipFill>
          <a:blip r:embed="rId13"/>
          <a:srcRect t="33066" b="32655"/>
          <a:stretch>
            <a:fillRect/>
          </a:stretch>
        </p:blipFill>
        <p:spPr>
          <a:xfrm>
            <a:off x="0" y="4507159"/>
            <a:ext cx="9144000" cy="235084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2B5B0-D032-483A-BCCA-5A5E81560BBD}" type="datetimeFigureOut">
              <a:rPr lang="en-US" smtClean="0"/>
              <a:pPr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8B32B-34FB-4BE9-AF69-EDAE422FE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a.org.pl/2018/08/13/w-krakowie-zaczela-sie-polska-niepodleglosc-to-tam-w-pazdzierniku-1918-bez-wystrzalu-poddali-sie-zaborcy/" TargetMode="External"/><Relationship Id="rId2" Type="http://schemas.openxmlformats.org/officeDocument/2006/relationships/hyperlink" Target="https://stawarz.podgorze.pl/stawarz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l.wikipedia.org/wiki/J%C3%B3zef_Haller" TargetMode="External"/><Relationship Id="rId5" Type="http://schemas.openxmlformats.org/officeDocument/2006/relationships/hyperlink" Target="https://dzieje.pl/postacie/wincenty-witos" TargetMode="External"/><Relationship Id="rId4" Type="http://schemas.openxmlformats.org/officeDocument/2006/relationships/hyperlink" Target="https://krakow.ipn.gov.pl/pl4/aktualnosci/58936,Malopolscy-Bohaterowie-Niepodleglosci-Antoni-Stawarz-1889-1955-organizator-oswob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historia.org.pl/wp-content/uploads/2018/08/Austro-We%CC%A8gry-w-1911-r.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6</a:t>
            </a:r>
            <a:endParaRPr lang="en-US" dirty="0"/>
          </a:p>
        </p:txBody>
      </p:sp>
      <p:pic>
        <p:nvPicPr>
          <p:cNvPr id="8" name="Content Placeholder 7" descr="1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12" y="-99392"/>
            <a:ext cx="9144000" cy="6858000"/>
          </a:xfrm>
        </p:spPr>
      </p:pic>
      <p:grpSp>
        <p:nvGrpSpPr>
          <p:cNvPr id="9" name="Group 8"/>
          <p:cNvGrpSpPr/>
          <p:nvPr/>
        </p:nvGrpSpPr>
        <p:grpSpPr>
          <a:xfrm>
            <a:off x="0" y="1066800"/>
            <a:ext cx="9144000" cy="1851819"/>
            <a:chOff x="0" y="4267200"/>
            <a:chExt cx="9144000" cy="1851819"/>
          </a:xfrm>
        </p:grpSpPr>
        <p:sp>
          <p:nvSpPr>
            <p:cNvPr id="10" name="Rectangle 9"/>
            <p:cNvSpPr/>
            <p:nvPr/>
          </p:nvSpPr>
          <p:spPr>
            <a:xfrm>
              <a:off x="0" y="4267200"/>
              <a:ext cx="9144000" cy="1676400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>
              <a:noFill/>
            </a:ln>
            <a:effectLst>
              <a:outerShdw dir="4740000" algn="ctr" rotWithShape="0">
                <a:schemeClr val="bg1"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1520" y="4442619"/>
              <a:ext cx="8435280" cy="1676400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outerShdw dir="4740000" algn="ctr" rotWithShape="0">
                <a:schemeClr val="bg1"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4400" b="1" kern="1800">
                  <a:solidFill>
                    <a:srgbClr val="C00000"/>
                  </a:solidFill>
                  <a:effectLst/>
                  <a:latin typeface="Century Schoolbook" panose="020406040505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MAŁOPOLANIE ODZYSKUJĄ NIEPODLEGŁOŚĆ</a:t>
              </a:r>
              <a:endParaRPr lang="pl-PL" sz="4400">
                <a:solidFill>
                  <a:srgbClr val="C0000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570CF5C-8C0F-4E26-B83D-8BF76FDDDE01}"/>
              </a:ext>
            </a:extLst>
          </p:cNvPr>
          <p:cNvSpPr txBox="1"/>
          <p:nvPr/>
        </p:nvSpPr>
        <p:spPr>
          <a:xfrm>
            <a:off x="107504" y="630010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>
                <a:solidFill>
                  <a:schemeClr val="bg1"/>
                </a:solidFill>
                <a:latin typeface="Century Schoolbook" panose="02040604050505020304" pitchFamily="18" charset="0"/>
              </a:rPr>
              <a:t>Karolina Mikołajczyk 7c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E137A7-A095-434A-B1B6-6D75A7EC0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0" y="0"/>
            <a:ext cx="9109520" cy="1228998"/>
          </a:xfrm>
        </p:spPr>
        <p:txBody>
          <a:bodyPr anchor="ctr">
            <a:noAutofit/>
          </a:bodyPr>
          <a:lstStyle/>
          <a:p>
            <a:r>
              <a:rPr lang="en-US" sz="3600" b="1">
                <a:solidFill>
                  <a:srgbClr val="C00000"/>
                </a:solidFill>
                <a:effectLst/>
                <a:latin typeface="Century Schoolbook" panose="02040604050505020304" pitchFamily="18" charset="0"/>
              </a:rPr>
              <a:t>AUGUST EMIL FIELDORF „NIL”</a:t>
            </a:r>
            <a:endParaRPr lang="pl-PL" sz="3600" b="1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DE02BF-66A9-4A15-8FAF-1711A3EC4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40" y="1124744"/>
            <a:ext cx="5834920" cy="47419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pl-PL" sz="1200" dirty="0">
                <a:effectLst/>
                <a:latin typeface="Century Schoolbook" panose="02040604050505020304" pitchFamily="18" charset="0"/>
              </a:rPr>
              <a:t>Urodzony 20 marca 1895 roku </a:t>
            </a:r>
            <a:r>
              <a:rPr lang="pl-PL" sz="1200" b="1" dirty="0">
                <a:effectLst/>
                <a:latin typeface="Century Schoolbook" panose="02040604050505020304" pitchFamily="18" charset="0"/>
              </a:rPr>
              <a:t>w Krakowie</a:t>
            </a:r>
            <a:r>
              <a:rPr lang="pl-PL" sz="1200" dirty="0">
                <a:effectLst/>
                <a:latin typeface="Century Schoolbook" panose="02040604050505020304" pitchFamily="18" charset="0"/>
              </a:rPr>
              <a:t>, zmarł 24 lutego 1953 roku</a:t>
            </a:r>
            <a:r>
              <a:rPr lang="pl-PL" sz="1200" dirty="0">
                <a:latin typeface="Century Schoolbook" panose="02040604050505020304" pitchFamily="18" charset="0"/>
              </a:rPr>
              <a:t>                      </a:t>
            </a:r>
            <a:r>
              <a:rPr lang="pl-PL" sz="1200" dirty="0">
                <a:effectLst/>
                <a:latin typeface="Century Schoolbook" panose="02040604050505020304" pitchFamily="18" charset="0"/>
              </a:rPr>
              <a:t>w Warszawie.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pl-PL" sz="1200" dirty="0">
                <a:effectLst/>
                <a:latin typeface="Century Schoolbook" panose="02040604050505020304" pitchFamily="18" charset="0"/>
              </a:rPr>
              <a:t>Generał brygady Wojska Polskiego, organizator i dowódca Kedywu Armii Krajowej, zastępca Komendanta Głównego AK. Pośmiertnie odznaczony Orderem Orła Białego.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pl-PL" sz="1200" dirty="0">
                <a:effectLst/>
                <a:latin typeface="Century Schoolbook" panose="02040604050505020304" pitchFamily="18" charset="0"/>
              </a:rPr>
              <a:t>Będąc młodym człowiekiem, wstąpił do Związku Strzeleckiego, a następnie został żołnierzem Legionów Polskich i z I Brygadą przeszedł cały szlak bojowy.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pl-PL" sz="1200" b="1" dirty="0">
                <a:effectLst/>
                <a:latin typeface="Century Schoolbook" panose="02040604050505020304" pitchFamily="18" charset="0"/>
              </a:rPr>
              <a:t>Wstąpił do POW i w listopadzie 1918 r., po rozbrojeniu Austriaków w Krakowie</a:t>
            </a:r>
            <a:r>
              <a:rPr lang="pl-PL" sz="1200" dirty="0">
                <a:effectLst/>
                <a:latin typeface="Century Schoolbook" panose="02040604050505020304" pitchFamily="18" charset="0"/>
              </a:rPr>
              <a:t>, wziął udział w organizowaniu pierwszych oddziałów Wojska Polskiego.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pl-PL" sz="1200" dirty="0">
                <a:effectLst/>
                <a:latin typeface="Century Schoolbook" panose="02040604050505020304" pitchFamily="18" charset="0"/>
              </a:rPr>
              <a:t>Służył także w Korpusie Ochrony Pogranicza oraz w attachacie wojskowym w Paryżu.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pl-PL" sz="1200" dirty="0">
                <a:effectLst/>
                <a:latin typeface="Century Schoolbook" panose="02040604050505020304" pitchFamily="18" charset="0"/>
              </a:rPr>
              <a:t>W 1940 r. został inspektorem KG ZWZ i bezpośrednio współpracował          z gen. Stefanem „Grotem” Roweckim, był także komendantem Organizacji NIE (Niepodległość) sprzeciwiającej się okupacji Polski przez ZSRR.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pl-PL" sz="1200" dirty="0">
                <a:effectLst/>
                <a:latin typeface="Century Schoolbook" panose="02040604050505020304" pitchFamily="18" charset="0"/>
              </a:rPr>
              <a:t>Po Powstaniu Warszawskim uniknął niewoli. Używał w konspiracji pseudonimów: „</a:t>
            </a:r>
            <a:r>
              <a:rPr lang="pl-PL" sz="1200" dirty="0" err="1">
                <a:effectLst/>
                <a:latin typeface="Century Schoolbook" panose="02040604050505020304" pitchFamily="18" charset="0"/>
              </a:rPr>
              <a:t>Lutyk</a:t>
            </a:r>
            <a:r>
              <a:rPr lang="pl-PL" sz="1200" dirty="0">
                <a:effectLst/>
                <a:latin typeface="Century Schoolbook" panose="02040604050505020304" pitchFamily="18" charset="0"/>
              </a:rPr>
              <a:t>”, „Sylwester”, „Maj”, ale najczęściej „Nil”.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pl-PL" sz="1200" dirty="0">
                <a:effectLst/>
                <a:latin typeface="Century Schoolbook" panose="02040604050505020304" pitchFamily="18" charset="0"/>
              </a:rPr>
              <a:t>Został aresztowany przez UB po długotrwałym śledztwie                            16 kwietnia 1952 r. skazano go na karę śmierci. </a:t>
            </a:r>
          </a:p>
          <a:p>
            <a:pPr>
              <a:lnSpc>
                <a:spcPct val="90000"/>
              </a:lnSpc>
            </a:pPr>
            <a:endParaRPr lang="pl-PL" sz="1100" dirty="0"/>
          </a:p>
        </p:txBody>
      </p:sp>
      <p:pic>
        <p:nvPicPr>
          <p:cNvPr id="4" name="Obraz 3" descr="Ilustracja">
            <a:extLst>
              <a:ext uri="{FF2B5EF4-FFF2-40B4-BE49-F238E27FC236}">
                <a16:creationId xmlns:a16="http://schemas.microsoft.com/office/drawing/2014/main" id="{380A7398-C39A-4636-9FB0-10A0810B2E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1124744"/>
            <a:ext cx="2957925" cy="4288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6028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607B25-08B8-4CC7-8E8D-04D85041D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714"/>
            <a:ext cx="8229600" cy="11430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l-PL" sz="3700" b="1" dirty="0">
                <a:solidFill>
                  <a:srgbClr val="C00000"/>
                </a:solidFill>
                <a:effectLst/>
                <a:latin typeface="Century Schoolbook" panose="02040604050505020304" pitchFamily="18" charset="0"/>
              </a:rPr>
              <a:t>OLGA MAŁKOWSKA </a:t>
            </a:r>
            <a:r>
              <a:rPr lang="pl-PL" sz="40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(1888-1979)</a:t>
            </a:r>
            <a:endParaRPr lang="pl-PL" sz="3700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6" name="Obraz 5" descr="małkowska">
            <a:extLst>
              <a:ext uri="{FF2B5EF4-FFF2-40B4-BE49-F238E27FC236}">
                <a16:creationId xmlns:a16="http://schemas.microsoft.com/office/drawing/2014/main" id="{430AA232-AAFF-452B-A98F-0A7CD12FD38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4916"/>
          <a:stretch/>
        </p:blipFill>
        <p:spPr bwMode="auto">
          <a:xfrm>
            <a:off x="107504" y="1337927"/>
            <a:ext cx="3384376" cy="43233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D1C443-A5B2-42FE-84CC-9AD83C0EF5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91880" y="1276462"/>
            <a:ext cx="5328592" cy="424361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pl-PL" sz="1700" dirty="0">
                <a:effectLst/>
                <a:latin typeface="Century Schoolbook" panose="02040604050505020304" pitchFamily="18" charset="0"/>
              </a:rPr>
              <a:t>Współtwórczyni – wraz z Andrzejem Małkowskim – polskiego harcerstwa. </a:t>
            </a:r>
          </a:p>
          <a:p>
            <a:pPr marL="0" indent="0">
              <a:lnSpc>
                <a:spcPct val="90000"/>
              </a:lnSpc>
              <a:buNone/>
            </a:pPr>
            <a:endParaRPr lang="pl-PL" sz="1700" dirty="0">
              <a:effectLst/>
              <a:latin typeface="Century Schoolbook" panose="02040604050505020304" pitchFamily="18" charset="0"/>
            </a:endParaRPr>
          </a:p>
          <a:p>
            <a:pPr>
              <a:lnSpc>
                <a:spcPct val="90000"/>
              </a:lnSpc>
            </a:pPr>
            <a:r>
              <a:rPr lang="pl-PL" sz="1700" b="1" dirty="0">
                <a:effectLst/>
                <a:latin typeface="Century Schoolbook" panose="02040604050505020304" pitchFamily="18" charset="0"/>
              </a:rPr>
              <a:t>Jej życiorys dowodzi, że działalnością niepodległościową obok walki zbrojnej i działań politycznych może być też służba społeczna i troska o nowe pokolenia.</a:t>
            </a:r>
          </a:p>
          <a:p>
            <a:pPr marL="0" indent="0">
              <a:lnSpc>
                <a:spcPct val="90000"/>
              </a:lnSpc>
              <a:buNone/>
            </a:pPr>
            <a:endParaRPr lang="pl-PL" sz="1700" b="1" dirty="0">
              <a:effectLst/>
              <a:latin typeface="Century Schoolbook" panose="02040604050505020304" pitchFamily="18" charset="0"/>
            </a:endParaRPr>
          </a:p>
          <a:p>
            <a:pPr>
              <a:lnSpc>
                <a:spcPct val="90000"/>
              </a:lnSpc>
            </a:pPr>
            <a:r>
              <a:rPr lang="pl-PL" sz="1700" dirty="0">
                <a:latin typeface="Century Schoolbook" panose="02040604050505020304" pitchFamily="18" charset="0"/>
              </a:rPr>
              <a:t>Z</a:t>
            </a:r>
            <a:r>
              <a:rPr lang="pl-PL" sz="1700" dirty="0">
                <a:effectLst/>
                <a:latin typeface="Century Schoolbook" panose="02040604050505020304" pitchFamily="18" charset="0"/>
              </a:rPr>
              <a:t>ałożyła i prowadziła w Zakopanem harcerstwo żeńskie, od sierpnia 1914 roku– również drużynę męską. </a:t>
            </a:r>
          </a:p>
          <a:p>
            <a:pPr>
              <a:lnSpc>
                <a:spcPct val="90000"/>
              </a:lnSpc>
            </a:pPr>
            <a:endParaRPr lang="pl-PL" sz="1700" dirty="0">
              <a:effectLst/>
              <a:latin typeface="Century Schoolbook" panose="02040604050505020304" pitchFamily="18" charset="0"/>
            </a:endParaRPr>
          </a:p>
          <a:p>
            <a:pPr>
              <a:lnSpc>
                <a:spcPct val="90000"/>
              </a:lnSpc>
            </a:pPr>
            <a:r>
              <a:rPr lang="pl-PL" sz="1700" dirty="0">
                <a:effectLst/>
                <a:latin typeface="Century Schoolbook" panose="02040604050505020304" pitchFamily="18" charset="0"/>
              </a:rPr>
              <a:t>Po zabraniu do wojska austriackiego listonoszy i górali zorganizowała skautową pocztę, pomoc żniwną dla góralek, ochronkę dla opuszczonych dzieci, tanią jadłodajnię dla ubogiej ludności i skautową straż porządkową pełniącą nocną służbę.</a:t>
            </a:r>
          </a:p>
          <a:p>
            <a:pPr>
              <a:lnSpc>
                <a:spcPct val="90000"/>
              </a:lnSpc>
            </a:pPr>
            <a:r>
              <a:rPr lang="pl-PL" sz="1700" dirty="0">
                <a:solidFill>
                  <a:srgbClr val="222222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Odznaczona Krzyżem Oficerskim Orderu Polonia </a:t>
            </a:r>
            <a:r>
              <a:rPr lang="pl-PL" sz="1700" dirty="0" err="1">
                <a:solidFill>
                  <a:srgbClr val="222222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Restituta</a:t>
            </a:r>
            <a:r>
              <a:rPr lang="pl-PL" sz="1700" dirty="0">
                <a:solidFill>
                  <a:srgbClr val="222222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 Krzyżem Niepodległości.</a:t>
            </a:r>
            <a:endParaRPr lang="pl-PL" sz="1700" dirty="0">
              <a:effectLst/>
              <a:latin typeface="Century Schoolbook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2596319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6315D6-9C2C-4ADD-8AD5-F9A715C65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16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600" b="1">
                <a:solidFill>
                  <a:srgbClr val="C00000"/>
                </a:solidFill>
                <a:effectLst/>
                <a:latin typeface="Century Schoolbook" panose="02040604050505020304" pitchFamily="18" charset="0"/>
              </a:rPr>
              <a:t>JÓZEF OSTAFIN</a:t>
            </a:r>
            <a:endParaRPr lang="pl-PL" sz="3600" b="1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C0006F-3932-4C81-8904-2959D116F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168" y="1448780"/>
            <a:ext cx="5194920" cy="3960440"/>
          </a:xfrm>
        </p:spPr>
        <p:txBody>
          <a:bodyPr>
            <a:normAutofit fontScale="92500"/>
          </a:bodyPr>
          <a:lstStyle/>
          <a:p>
            <a:pPr marL="360000" indent="-360000">
              <a:lnSpc>
                <a:spcPct val="90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Century Schoolbook" panose="02040604050505020304" pitchFamily="18" charset="0"/>
              </a:rPr>
              <a:t>urodził się 7 marca 1894 r</a:t>
            </a:r>
            <a:r>
              <a:rPr lang="pl-PL" sz="1400" b="1" dirty="0">
                <a:effectLst/>
                <a:latin typeface="Century Schoolbook" panose="02040604050505020304" pitchFamily="18" charset="0"/>
              </a:rPr>
              <a:t>. w Sułkowicach                     (pow. Myślenicki), </a:t>
            </a:r>
            <a:r>
              <a:rPr lang="pl-PL" sz="1400" dirty="0">
                <a:effectLst/>
                <a:latin typeface="Century Schoolbook" panose="02040604050505020304" pitchFamily="18" charset="0"/>
              </a:rPr>
              <a:t>zm. 13 listopada 1947 w Krakowie</a:t>
            </a:r>
          </a:p>
          <a:p>
            <a:pPr marL="360000" indent="-360000">
              <a:lnSpc>
                <a:spcPct val="90000"/>
              </a:lnSpc>
              <a:spcAft>
                <a:spcPts val="800"/>
              </a:spcAft>
            </a:pPr>
            <a:r>
              <a:rPr lang="pl-PL" sz="1400" dirty="0">
                <a:effectLst/>
                <a:latin typeface="Century Schoolbook" panose="02040604050505020304" pitchFamily="18" charset="0"/>
              </a:rPr>
              <a:t>polski inżynier, polityk, legionista, członek POW, powstaniec śląski, poseł na Sejm II RP IV i V kadencji, kapitan artylerii rezerwy Wojska Polskiego, członek AK i WiN. </a:t>
            </a:r>
          </a:p>
          <a:p>
            <a:pPr marL="360000" indent="-360000">
              <a:lnSpc>
                <a:spcPct val="90000"/>
              </a:lnSpc>
            </a:pPr>
            <a:r>
              <a:rPr lang="pl-PL" sz="1400">
                <a:effectLst/>
                <a:latin typeface="Century Schoolbook" panose="02040604050505020304" pitchFamily="18" charset="0"/>
              </a:rPr>
              <a:t>ps.: „Chudy”, „Ludwik”, „Miłosz”, żołnierz Legionów Polskich, uczestnik wojny polsko-bolszewickiej i III Powstania Śląskiego, poseł na Sejm RP, referent rolny Wydziału Wojskowego Okręgu AK Kraków, członek organizacji „Racławice”, oficer „NIE” i </a:t>
            </a:r>
            <a:r>
              <a:rPr lang="pl-PL" sz="1400">
                <a:latin typeface="Century Schoolbook" panose="02040604050505020304" pitchFamily="18" charset="0"/>
              </a:rPr>
              <a:t>„</a:t>
            </a:r>
            <a:r>
              <a:rPr lang="pl-PL" sz="1400">
                <a:effectLst/>
                <a:latin typeface="Century Schoolbook" panose="02040604050505020304" pitchFamily="18" charset="0"/>
              </a:rPr>
              <a:t>DSZ”</a:t>
            </a:r>
            <a:endParaRPr lang="pl-PL" sz="1400">
              <a:latin typeface="Century Schoolbook" panose="020406040505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pl-PL" sz="1400" dirty="0">
              <a:effectLst/>
              <a:latin typeface="Century Schoolbook" panose="02040604050505020304" pitchFamily="18" charset="0"/>
            </a:endParaRPr>
          </a:p>
          <a:p>
            <a:pPr marL="360000" indent="-360000">
              <a:lnSpc>
                <a:spcPct val="90000"/>
              </a:lnSpc>
            </a:pPr>
            <a:r>
              <a:rPr lang="pl-PL" sz="1400" dirty="0">
                <a:effectLst/>
                <a:latin typeface="Century Schoolbook" panose="02040604050505020304" pitchFamily="18" charset="0"/>
              </a:rPr>
              <a:t>Odznaczony: Srebrnym Krzyżem Orderu Wojennego Virtuti Militari (1921), Krzyżem Niepodległości (1931), Krzyżem Oficerskim Orderu Polonia </a:t>
            </a:r>
            <a:r>
              <a:rPr lang="pl-PL" sz="1400" dirty="0" err="1">
                <a:effectLst/>
                <a:latin typeface="Century Schoolbook" panose="02040604050505020304" pitchFamily="18" charset="0"/>
              </a:rPr>
              <a:t>Restituta</a:t>
            </a:r>
            <a:r>
              <a:rPr lang="pl-PL" sz="1400" dirty="0">
                <a:effectLst/>
                <a:latin typeface="Century Schoolbook" panose="02040604050505020304" pitchFamily="18" charset="0"/>
              </a:rPr>
              <a:t> (1937), Krzyżem Walecznych (1922), Srebrnym Krzyżem Zasługi (1929), Śląską Wstęgą Waleczności i Zasługi (1921), „Gwiazdą Przemyśla”(1920), Honorową Odznaką „Orlęta” (1919), Odznaką Pamiątkową 1. Pułku Artylerii Polowej (1929), Dyplomem „Za Dzielność i Wierną Służbę Ojczyźnie” (1919)</a:t>
            </a:r>
          </a:p>
          <a:p>
            <a:pPr>
              <a:lnSpc>
                <a:spcPct val="90000"/>
              </a:lnSpc>
            </a:pPr>
            <a:endParaRPr lang="pl-PL" sz="1100" dirty="0"/>
          </a:p>
        </p:txBody>
      </p:sp>
      <p:pic>
        <p:nvPicPr>
          <p:cNvPr id="6" name="Obraz 5" descr="Obraz zawierający tekst, osoba, mężczyzna, wpatrywanie się&#10;&#10;Opis wygenerowany automatycznie">
            <a:extLst>
              <a:ext uri="{FF2B5EF4-FFF2-40B4-BE49-F238E27FC236}">
                <a16:creationId xmlns:a16="http://schemas.microsoft.com/office/drawing/2014/main" id="{A901224C-1F04-4E78-BAF2-63E76797683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2" r="8671" b="25698"/>
          <a:stretch/>
        </p:blipFill>
        <p:spPr bwMode="auto">
          <a:xfrm>
            <a:off x="5940152" y="1448780"/>
            <a:ext cx="3034680" cy="3960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5186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75B556-62D6-4D26-80AF-6670C5CDA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33437"/>
            <a:ext cx="7772400" cy="685763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ŹRÓDŁA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B8A427C-50C8-4A8A-B137-34861C368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709" y="1740813"/>
            <a:ext cx="8280582" cy="3376373"/>
          </a:xfrm>
        </p:spPr>
        <p:txBody>
          <a:bodyPr>
            <a:normAutofit fontScale="77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u="sng" dirty="0">
                <a:solidFill>
                  <a:srgbClr val="0000FF"/>
                </a:solidFill>
                <a:latin typeface="Century Schoolbook" panose="020406040505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https://stawarz.podgorze.pl/stawarz.html</a:t>
            </a:r>
            <a:endParaRPr lang="pl-PL" sz="1800" u="sng" dirty="0">
              <a:solidFill>
                <a:srgbClr val="0000FF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u="sng" dirty="0">
                <a:solidFill>
                  <a:srgbClr val="0000FF"/>
                </a:solidFill>
                <a:latin typeface="Century Schoolbook" panose="020406040505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https://historia.org.pl/2018/08/13/w-krakowie-zaczela-sie-polska-niepodleglosc-to-tam-w-pazdzierniku-1918-bez-wystrzalu-poddali-sie-zaborcy/</a:t>
            </a:r>
            <a:endParaRPr lang="pl-PL" sz="1800" u="sng" dirty="0">
              <a:solidFill>
                <a:srgbClr val="0000FF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u="sng" dirty="0">
                <a:solidFill>
                  <a:srgbClr val="0000FF"/>
                </a:solidFill>
                <a:latin typeface="Century Schoolbook" panose="020406040505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https://krakow.ipn.gov.pl/pl4/aktualnosci/58936,Malopolscy-Bohaterowie-Niepodleglosci-Antoni-Stawarz-1889-1955-organizator-oswob.html</a:t>
            </a:r>
            <a:endParaRPr lang="pl-PL" sz="1800" u="sng" dirty="0">
              <a:solidFill>
                <a:srgbClr val="0000FF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u="sng" dirty="0">
                <a:solidFill>
                  <a:srgbClr val="0000FF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https://pl.wikipedia.org/wiki/Antoni_Stawarz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u="sng" dirty="0">
                <a:solidFill>
                  <a:srgbClr val="0000FF"/>
                </a:solidFill>
                <a:latin typeface="Century Schoolbook" panose="020406040505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https://dzieje.pl/postacie/wincenty-witos</a:t>
            </a:r>
            <a:endParaRPr lang="pl-PL" sz="1800" u="sng" dirty="0">
              <a:solidFill>
                <a:srgbClr val="0000FF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u="sng" dirty="0">
                <a:solidFill>
                  <a:srgbClr val="0000FF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https://dzieje.pl/postacie/jozef-haller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u="sng" dirty="0">
                <a:solidFill>
                  <a:srgbClr val="0000FF"/>
                </a:solidFill>
                <a:latin typeface="Century Schoolbook" panose="02040604050505020304" pitchFamily="18" charset="0"/>
                <a:cs typeface="Times New Roman" panose="02020603050405020304" pitchFamily="18" charset="0"/>
                <a:hlinkClick r:id="rId6"/>
              </a:rPr>
              <a:t>https://pl.wikipedia.org/wiki/J%C3%B3zef_Haller</a:t>
            </a:r>
            <a:endParaRPr lang="pl-PL" sz="1800" u="sng" dirty="0">
              <a:solidFill>
                <a:srgbClr val="0000FF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u="sng" dirty="0">
                <a:solidFill>
                  <a:srgbClr val="0000FF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http://mec.edu.pl/?page_id=52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u="sng" dirty="0">
                <a:solidFill>
                  <a:srgbClr val="0000FF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http://stanicakaminskiego.pl/olga-drahonowska-malkowska/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u="sng" dirty="0">
                <a:solidFill>
                  <a:srgbClr val="0000FF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https://krakow.ipn.gov.pl/pl4/aktualnosci/45546,Malopolscy-Bohaterowie-Niepodleglosci-Jozef-Ostafin.html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u="sng" dirty="0">
                <a:solidFill>
                  <a:srgbClr val="0000FF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https://www.powiatsuski24.pl/wydarzenia/powiat/bohaterowie-z-malopolski-na-100-lecie-niepodleglej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u="sng" dirty="0">
                <a:solidFill>
                  <a:srgbClr val="0000FF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https://pl.wikipedia.org/wiki/Antoni_Kocjan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sz="1800" u="sng" dirty="0">
              <a:solidFill>
                <a:srgbClr val="0000FF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sz="1800" u="sng" dirty="0">
              <a:solidFill>
                <a:srgbClr val="0000FF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sz="1800" u="sng" dirty="0">
              <a:solidFill>
                <a:srgbClr val="0000FF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773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0"/>
            <a:ext cx="9252520" cy="1844824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b="1" kern="1800">
                <a:solidFill>
                  <a:srgbClr val="C0000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KRAKOWIE ZACZĘŁA SIĘ POLSKA NIEPODLEGŁOŚĆ </a:t>
            </a:r>
            <a:br>
              <a:rPr lang="pl-PL" sz="2400" b="1" kern="1800">
                <a:solidFill>
                  <a:srgbClr val="C0000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kern="1800">
                <a:solidFill>
                  <a:srgbClr val="C0000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To tu w październiku 1918 roku bez wystrzału poddali się zaborcy</a:t>
            </a:r>
            <a:endParaRPr lang="pl-PL" sz="1800">
              <a:solidFill>
                <a:srgbClr val="C00000"/>
              </a:solidFill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077" y="2107871"/>
            <a:ext cx="4536504" cy="268968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sz="15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Wszyscy wiedzą, że Polska odzyskała Niepodległość 11 listopada 1918 roku.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sz="15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 …… nie wszyscy pamiętają                        o październikowych wydarzeniach z Krakowa i Tarnowa, które można uznać za początek Niepodległości Polski. 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sz="15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wszystko dzięki błyskotliwej akcji porucznika </a:t>
            </a:r>
            <a:r>
              <a:rPr lang="pl-PL" sz="1500" u="sng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Antoniego Stawarza</a:t>
            </a:r>
            <a:r>
              <a:rPr lang="pl-PL" sz="15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pl-PL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hlinkClick r:id="rId2"/>
            <a:extLst>
              <a:ext uri="{FF2B5EF4-FFF2-40B4-BE49-F238E27FC236}">
                <a16:creationId xmlns:a16="http://schemas.microsoft.com/office/drawing/2014/main" id="{7E38889C-2B9C-4595-A9A3-04DF70C343D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111" y="2084159"/>
            <a:ext cx="3881372" cy="26896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90EB29F-9F16-443F-8A79-59B2270B4113}"/>
              </a:ext>
            </a:extLst>
          </p:cNvPr>
          <p:cNvSpPr txBox="1"/>
          <p:nvPr/>
        </p:nvSpPr>
        <p:spPr>
          <a:xfrm>
            <a:off x="6660232" y="4894545"/>
            <a:ext cx="15693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Austro-Węgry</a:t>
            </a:r>
            <a:r>
              <a:rPr lang="pl-PL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 1911 r.</a:t>
            </a:r>
            <a:endParaRPr lang="pl-PL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6CC109-485E-4714-B881-5837DC41C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pl-PL" sz="3600" b="1" dirty="0">
                <a:solidFill>
                  <a:srgbClr val="C00000"/>
                </a:solidFill>
                <a:effectLst/>
                <a:latin typeface="Century Schoolbook" panose="02040604050505020304" pitchFamily="18" charset="0"/>
              </a:rPr>
              <a:t>ANTONI JÓZEF STAWARZ</a:t>
            </a:r>
            <a:endParaRPr lang="pl-PL" sz="3600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6" name="Obraz 5" descr="Obraz zawierający tekst, stare, osoba, stojące&#10;&#10;Opis wygenerowany automatycznie">
            <a:extLst>
              <a:ext uri="{FF2B5EF4-FFF2-40B4-BE49-F238E27FC236}">
                <a16:creationId xmlns:a16="http://schemas.microsoft.com/office/drawing/2014/main" id="{99FB8BAC-119B-40C0-BCA2-C199A1EFC8F9}"/>
              </a:ext>
            </a:extLst>
          </p:cNvPr>
          <p:cNvPicPr/>
          <p:nvPr/>
        </p:nvPicPr>
        <p:blipFill rotWithShape="1">
          <a:blip r:embed="rId2"/>
          <a:srcRect r="3" b="26878"/>
          <a:stretch/>
        </p:blipFill>
        <p:spPr>
          <a:xfrm>
            <a:off x="457200" y="1600201"/>
            <a:ext cx="3034680" cy="3773015"/>
          </a:xfrm>
          <a:prstGeom prst="rect">
            <a:avLst/>
          </a:prstGeom>
          <a:noFill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62BF53-9E18-4D71-8B99-D6D40250A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91880" y="1600200"/>
            <a:ext cx="5328592" cy="4133056"/>
          </a:xfrm>
        </p:spPr>
        <p:txBody>
          <a:bodyPr>
            <a:normAutofit fontScale="70000" lnSpcReduction="20000"/>
          </a:bodyPr>
          <a:lstStyle/>
          <a:p>
            <a:pPr marL="360000" indent="-360000">
              <a:lnSpc>
                <a:spcPct val="120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entury Schoolbook" panose="02040604050505020304" pitchFamily="18" charset="0"/>
              </a:rPr>
              <a:t>Urodzony 4 stycznia 1889 roku w Tuchowie. Zmarł 19 maja 1955 roku w </a:t>
            </a:r>
            <a:r>
              <a:rPr lang="pl-PL" sz="1800" b="1" dirty="0">
                <a:effectLst/>
                <a:latin typeface="Century Schoolbook" panose="02040604050505020304" pitchFamily="18" charset="0"/>
              </a:rPr>
              <a:t>Krakowie</a:t>
            </a:r>
            <a:r>
              <a:rPr lang="pl-PL" sz="1800" dirty="0">
                <a:effectLst/>
                <a:latin typeface="Century Schoolbook" panose="02040604050505020304" pitchFamily="18" charset="0"/>
              </a:rPr>
              <a:t>.</a:t>
            </a:r>
          </a:p>
          <a:p>
            <a:pPr marL="360000" indent="-360000">
              <a:lnSpc>
                <a:spcPct val="120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entury Schoolbook" panose="02040604050505020304" pitchFamily="18" charset="0"/>
              </a:rPr>
              <a:t>Kapitan piechoty Wojska Polskiego, organizator </a:t>
            </a:r>
            <a:r>
              <a:rPr lang="pl-PL" sz="1800" b="1" dirty="0">
                <a:effectLst/>
                <a:latin typeface="Century Schoolbook" panose="02040604050505020304" pitchFamily="18" charset="0"/>
              </a:rPr>
              <a:t>oswobodzenia Krakowa w 1918 roku</a:t>
            </a:r>
            <a:r>
              <a:rPr lang="pl-PL" sz="1800" dirty="0">
                <a:effectLst/>
                <a:latin typeface="Century Schoolbook" panose="02040604050505020304" pitchFamily="18" charset="0"/>
              </a:rPr>
              <a:t>.</a:t>
            </a:r>
          </a:p>
          <a:p>
            <a:pPr marL="360000" indent="-360000">
              <a:lnSpc>
                <a:spcPct val="120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entury Schoolbook" panose="02040604050505020304" pitchFamily="18" charset="0"/>
              </a:rPr>
              <a:t>Wraz z Józefem </a:t>
            </a:r>
            <a:r>
              <a:rPr lang="pl-PL" sz="1800" dirty="0" err="1">
                <a:effectLst/>
                <a:latin typeface="Century Schoolbook" panose="02040604050505020304" pitchFamily="18" charset="0"/>
              </a:rPr>
              <a:t>Badziochem</a:t>
            </a:r>
            <a:r>
              <a:rPr lang="pl-PL" sz="1800" dirty="0">
                <a:effectLst/>
                <a:latin typeface="Century Schoolbook" panose="02040604050505020304" pitchFamily="18" charset="0"/>
              </a:rPr>
              <a:t> założył w Krakowie Polską Organizację Dywersyjną. Od czerwca 1918 roku komendant plutonu przy batalionie 93 Pułku Piechoty w Krakowie, prowadził patriotyczną agitację wśród żołnierzy polskich.</a:t>
            </a:r>
          </a:p>
          <a:p>
            <a:pPr marL="3600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 końca listopada 1918 roku brał udział w walkach z Ukraińcami o Lwów. Po sformowaniu ochotniczego batalionu   z ziemi tarnowskiej wziął udział w walkach o Przemyśl.</a:t>
            </a:r>
          </a:p>
          <a:p>
            <a:pPr marL="3600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latach 1920–1921 służył w żandarmerii wojskowej, także podczas walk z Sowietami.</a:t>
            </a:r>
          </a:p>
          <a:p>
            <a:pPr marL="3600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latach 30. pracownik krakowskiego magistratu. W okresie okupacji niemieckiej działał w konspiracji.</a:t>
            </a:r>
            <a:endParaRPr lang="pl-PL" sz="1800" dirty="0">
              <a:latin typeface="Century Schoolbook" panose="02040604050505020304" pitchFamily="18" charset="0"/>
            </a:endParaRPr>
          </a:p>
          <a:p>
            <a:pPr marL="360000" indent="-360000">
              <a:lnSpc>
                <a:spcPct val="90000"/>
              </a:lnSpc>
              <a:spcAft>
                <a:spcPts val="800"/>
              </a:spcAft>
            </a:pPr>
            <a:endParaRPr lang="pl-PL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11706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B6D692-5C11-4249-83A6-796CF447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08" y="49188"/>
            <a:ext cx="8646132" cy="1143000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rgbClr val="C00000"/>
                </a:solidFill>
                <a:effectLst/>
                <a:latin typeface="Century Schoolbook" panose="02040604050505020304" pitchFamily="18" charset="0"/>
              </a:rPr>
              <a:t>Antoni Stawarz n</a:t>
            </a:r>
            <a:r>
              <a:rPr lang="pl-PL" sz="2400" b="1" dirty="0">
                <a:solidFill>
                  <a:srgbClr val="C0000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tajnym spotkaniu w dniu              30 października 1918 ...</a:t>
            </a:r>
            <a:endParaRPr lang="pl-PL" sz="2400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4D9745-5FDF-4C3C-BE83-9B57C7028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00" y="1498730"/>
            <a:ext cx="4680520" cy="4230216"/>
          </a:xfr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Antoni Stawarz na tajnym spotkaniu w dniu 30 października 1918 roku obwieścił obecnym początek powstania w Twierdzy Kraków.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Przy pomocy zebranych kolejarzy rozesłał depeszę do najważniejszych placówek kolejowych w Galicji o udanej rewolucji w Krakowie.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Kolejarze mieli polecenie kierować pociągi z austriackimi żołnierzami do stacji Kraków –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Płaszów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 października 1918 roku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oddziały Stawarza 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zajęły dworzec w </a:t>
            </a:r>
            <a:r>
              <a:rPr kumimoji="0" lang="pl-PL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Płaszowie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bez jednego wystrzału rozbrajano żołnierzy austriackich z pomocą 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harcerzy prokocimskich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tryumfalnym pochodzie żołnierze przeszli do Rynku Głównego w Krakowie.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325768-A314-4BFC-A83E-84CC669DD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36204"/>
            <a:ext cx="414861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FD74EB1-DABA-464F-812A-95A37DE3921E}"/>
              </a:ext>
            </a:extLst>
          </p:cNvPr>
          <p:cNvSpPr txBox="1"/>
          <p:nvPr/>
        </p:nvSpPr>
        <p:spPr>
          <a:xfrm>
            <a:off x="-108520" y="6237312"/>
            <a:ext cx="9361040" cy="454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None/>
              <a:tabLst/>
              <a:defRPr/>
            </a:pPr>
            <a:r>
              <a:rPr kumimoji="0" lang="pl-PL" sz="1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WYDARZENIA TEGO DNIA MOŻNA UZNAĆ ZA POCZĄTEK NIEPODLEGŁOŚCI POLSKI</a:t>
            </a: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334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9C9E3E-68FE-494B-9E1D-C8630F09D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pl-PL" sz="3600" b="1" i="0" dirty="0">
                <a:solidFill>
                  <a:srgbClr val="C00000"/>
                </a:solidFill>
                <a:effectLst/>
                <a:latin typeface="Century Schoolbook" panose="02040604050505020304" pitchFamily="18" charset="0"/>
              </a:rPr>
              <a:t>KRZYŻ WYZWOLENIA</a:t>
            </a:r>
            <a:endParaRPr lang="pl-PL" sz="3600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8FAF61E-DED8-47CF-BB3B-62A5A756C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9160" y="1417638"/>
            <a:ext cx="5266928" cy="3571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0" i="0" dirty="0">
                <a:effectLst/>
                <a:latin typeface="Century Schoolbook" panose="02040604050505020304" pitchFamily="18" charset="0"/>
              </a:rPr>
              <a:t>Krzyż Wyzwolenia </a:t>
            </a:r>
            <a:r>
              <a:rPr lang="pl-PL" sz="2400" dirty="0">
                <a:latin typeface="Century Schoolbook" panose="02040604050505020304" pitchFamily="18" charset="0"/>
              </a:rPr>
              <a:t>to </a:t>
            </a:r>
            <a:r>
              <a:rPr lang="pl-PL" sz="2400" b="0" i="0" dirty="0">
                <a:effectLst/>
                <a:latin typeface="Century Schoolbook" panose="02040604050505020304" pitchFamily="18" charset="0"/>
              </a:rPr>
              <a:t>odznaka pamiątkowa Związku Uczestników Oswobodzenia Krakowa </a:t>
            </a:r>
          </a:p>
          <a:p>
            <a:pPr marL="0" indent="0">
              <a:buNone/>
            </a:pPr>
            <a:r>
              <a:rPr lang="pl-PL" sz="2400" b="0" i="0" dirty="0">
                <a:effectLst/>
                <a:latin typeface="Century Schoolbook" panose="02040604050505020304" pitchFamily="18" charset="0"/>
              </a:rPr>
              <a:t>31 października 1918 roku. </a:t>
            </a:r>
          </a:p>
          <a:p>
            <a:pPr marL="0" indent="0">
              <a:buNone/>
            </a:pPr>
            <a:endParaRPr lang="pl-PL" sz="1200" b="0" i="0" dirty="0">
              <a:effectLst/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pl-PL" sz="1200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pl-PL" sz="1200" b="0" i="0" dirty="0">
              <a:effectLst/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pl-PL" sz="1200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pl-PL" sz="1200" b="0" i="0" dirty="0">
              <a:effectLst/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pl-PL" sz="1200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pl-PL" sz="1200" b="0" i="0" dirty="0">
              <a:effectLst/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pl-PL" sz="1200" b="0" i="0" dirty="0">
                <a:effectLst/>
                <a:latin typeface="Century Schoolbook" panose="02040604050505020304" pitchFamily="18" charset="0"/>
              </a:rPr>
              <a:t>Zdjęcie pochodzi ze zbiorów Muzeum Historycznego Miasta Krakowa.</a:t>
            </a:r>
            <a:endParaRPr lang="pl-PL" sz="1200" dirty="0">
              <a:latin typeface="Century Schoolbook" panose="02040604050505020304" pitchFamily="18" charset="0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1422747C-57E0-4107-BD20-9B549DAE8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10" y="1417638"/>
            <a:ext cx="23812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547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6AF8A0-1F84-43A0-81DD-1605B08EC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586"/>
            <a:ext cx="8229600" cy="1143000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rgbClr val="C0000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POLSKA KOMISJA LIKWIDACYJNA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B21D54-833A-4B99-9BE6-86437D9B0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32" y="1268760"/>
            <a:ext cx="8507288" cy="449309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Krakowie, 28 października 1918 r. odbyło się spotkanie polskich posłów z Galicji i utworzenie Polskiej Komisji Likwidacyjnej (PKL)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skład prezydium Komisji weszli: </a:t>
            </a:r>
          </a:p>
          <a:p>
            <a:pPr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6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Wincenty Witos – przewodniczący, </a:t>
            </a:r>
          </a:p>
          <a:p>
            <a:pPr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6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Ignacy Daszyński, </a:t>
            </a:r>
          </a:p>
          <a:p>
            <a:pPr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6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Aleksander Skarbek, </a:t>
            </a:r>
          </a:p>
          <a:p>
            <a:pPr lvl="1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pl-PL" sz="16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Tadeusz </a:t>
            </a:r>
            <a:r>
              <a:rPr lang="pl-PL" sz="16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Tertil</a:t>
            </a:r>
            <a:endParaRPr lang="pl-PL" sz="1600" dirty="0"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Józef </a:t>
            </a:r>
            <a:r>
              <a:rPr lang="pl-PL" sz="1600" dirty="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Londzin</a:t>
            </a:r>
            <a:r>
              <a:rPr lang="pl-PL" sz="16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PKL podjęła uchwałę o bardzo wymownej treści, którą można odczytywać jako deklarację niepodległości</a:t>
            </a:r>
            <a:r>
              <a:rPr lang="pl-PL" sz="1800" b="1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b="1" i="1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„ziemie polskie w obrębie monarchii austro-węgierskiej nie należą już do państwa austriackiego.”</a:t>
            </a:r>
            <a:endParaRPr lang="pl-PL" sz="1600" dirty="0"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F3EB281-6930-4009-B2FA-5D62EF506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8"/>
            <a:ext cx="3157892" cy="198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137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6684AA-EFCF-4A09-B842-05A50A6A9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4000" b="1" dirty="0">
                <a:solidFill>
                  <a:srgbClr val="C0000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WINCENTY WITOS</a:t>
            </a:r>
            <a:br>
              <a:rPr lang="pl-PL" sz="4000" b="0" dirty="0">
                <a:solidFill>
                  <a:srgbClr val="C0000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</a:br>
            <a:r>
              <a:rPr lang="pl-PL" sz="2200" b="0" dirty="0">
                <a:solidFill>
                  <a:srgbClr val="C0000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 </a:t>
            </a:r>
            <a:r>
              <a:rPr lang="pl-PL" sz="2200" b="1" dirty="0">
                <a:solidFill>
                  <a:srgbClr val="C0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Jeden z ojców Niepodległej Polski</a:t>
            </a:r>
            <a:r>
              <a:rPr lang="pl-PL" sz="2200" dirty="0">
                <a:solidFill>
                  <a:srgbClr val="C0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pl-PL" sz="2200" dirty="0">
                <a:solidFill>
                  <a:srgbClr val="C00000"/>
                </a:solidFill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2200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9FF75E-AD4B-4164-A59A-C5B1DFE3D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704" y="1417638"/>
            <a:ext cx="5436096" cy="345848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Urodzony 21 stycznia 1874 roku w </a:t>
            </a:r>
            <a:r>
              <a:rPr lang="pl-PL" sz="1800" b="1" dirty="0"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Wierzchosławicach</a:t>
            </a:r>
            <a:r>
              <a:rPr lang="pl-PL" sz="180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                      zmarł 31 października 1945 roku w </a:t>
            </a:r>
            <a:r>
              <a:rPr lang="pl-PL" sz="1800" b="1" dirty="0"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Krakowie</a:t>
            </a:r>
            <a:r>
              <a:rPr lang="pl-PL" sz="180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l-PL" sz="18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Polski polityk, działacz ruchu ludowego, trzykrotny premier Rzeczypospolitej Polskiej.</a:t>
            </a:r>
            <a:r>
              <a:rPr lang="pl-PL" sz="18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pl-PL" sz="18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Poseł do galicyjskiego Sejmu Krajowego i Wójt Wierzchosławic </a:t>
            </a:r>
          </a:p>
          <a:p>
            <a:endParaRPr lang="pl-PL" sz="1800" dirty="0"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Poseł do austriackiej Rady Państwa od 1911 do 1918 oraz członek Wydziału Finansowego Komisji Tymczasowej Skonfederowanych Stronnictw Niepodległościowych, od 1914 roku w PSL „Piast” i w Naczelnym Komitecie Narodowym, później  w Lidze Narodowej (1917–1918), prezes Polskiej Komisji Likwidacyjnej. </a:t>
            </a:r>
          </a:p>
          <a:p>
            <a:endParaRPr lang="pl-PL" sz="1800" dirty="0"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 1919 roku poseł na Sejm RP.</a:t>
            </a:r>
          </a:p>
          <a:p>
            <a:pPr marL="0" indent="0">
              <a:buNone/>
            </a:pPr>
            <a:r>
              <a:rPr lang="pl-PL" sz="18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agresji III Rzeszy na Polskę internowany przez Niemców, odrzucił propozycję utworzenia rządu kolaboracyjnego.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800" dirty="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owołany na wiceprzewodniczącego Krajowej Rady Narodowej (nie podjął obowiązków), w 1945 prezes utworzonego przez Stronnictwo Ludowe „Roch” legalnego Polskiego Stronnictwa Ludowego (mikołajczykowskiego :) </a:t>
            </a:r>
          </a:p>
          <a:p>
            <a:endParaRPr lang="pl-PL" dirty="0"/>
          </a:p>
        </p:txBody>
      </p:sp>
      <p:pic>
        <p:nvPicPr>
          <p:cNvPr id="4" name="Obraz 3" descr="Ilustracja">
            <a:extLst>
              <a:ext uri="{FF2B5EF4-FFF2-40B4-BE49-F238E27FC236}">
                <a16:creationId xmlns:a16="http://schemas.microsoft.com/office/drawing/2014/main" id="{F1FC7F27-71E0-4E3E-86BA-438A2D0F64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00" y="1417638"/>
            <a:ext cx="2736304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8926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04564B-ABFB-4F12-9FD0-73E5BC9DD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25562"/>
          </a:xfrm>
        </p:spPr>
        <p:txBody>
          <a:bodyPr>
            <a:normAutofit/>
          </a:bodyPr>
          <a:lstStyle/>
          <a:p>
            <a:r>
              <a:rPr lang="pl-PL" sz="2800" b="1">
                <a:solidFill>
                  <a:srgbClr val="C00000"/>
                </a:solidFill>
                <a:latin typeface="Century Schoolbook" panose="02040604050505020304" pitchFamily="18" charset="0"/>
              </a:rPr>
              <a:t>ZNANI MAŁOPOLANIE WALCZĄCY  </a:t>
            </a:r>
            <a:br>
              <a:rPr lang="pl-PL" sz="2800" b="1">
                <a:solidFill>
                  <a:srgbClr val="C00000"/>
                </a:solidFill>
                <a:latin typeface="Century Schoolbook" panose="02040604050505020304" pitchFamily="18" charset="0"/>
              </a:rPr>
            </a:br>
            <a:r>
              <a:rPr lang="pl-PL" sz="2800" b="1">
                <a:solidFill>
                  <a:srgbClr val="C00000"/>
                </a:solidFill>
                <a:latin typeface="Century Schoolbook" panose="02040604050505020304" pitchFamily="18" charset="0"/>
              </a:rPr>
              <a:t>O NIEPODLEGŁOŚĆ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584170-11D9-4B04-AE36-0835E9C67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62899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00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Józef Haller </a:t>
            </a:r>
            <a:endParaRPr lang="pl-PL" sz="2000">
              <a:effectLst/>
              <a:latin typeface="Century Schoolbook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00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Generał</a:t>
            </a:r>
            <a:r>
              <a:rPr lang="en-US" sz="200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August Emil </a:t>
            </a:r>
            <a:r>
              <a:rPr lang="en-US" sz="2000" err="1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Fieldorf</a:t>
            </a:r>
            <a:r>
              <a:rPr lang="en-US" sz="2000">
                <a:effectLst/>
                <a:latin typeface="Century Schoolbook" panose="020406040505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l-PL" sz="2000">
              <a:effectLst/>
              <a:latin typeface="Century Schoolbook" panose="020406040505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l-PL" sz="200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Olga Małkowska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l-PL" sz="200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Józef </a:t>
            </a:r>
            <a:r>
              <a:rPr lang="pl-PL" sz="200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Ostafin</a:t>
            </a:r>
            <a:endParaRPr lang="pl-PL" sz="2000"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l-PL" sz="200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Antoni Kocjan</a:t>
            </a:r>
          </a:p>
          <a:p>
            <a:endParaRPr lang="pl-PL" sz="1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7FD1FAD-A7AE-46BC-9F76-74CC17BF1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149" y="2012318"/>
            <a:ext cx="4043651" cy="283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872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FBC1B6-1A90-482C-B302-5229D7C9B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rgbClr val="C00000"/>
                </a:solidFill>
                <a:effectLst/>
                <a:latin typeface="Century Schoolbook" panose="02040604050505020304" pitchFamily="18" charset="0"/>
              </a:rPr>
              <a:t>JÓZEF HALLER </a:t>
            </a:r>
            <a:endParaRPr lang="pl-PL" b="1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6" name="Obraz 5" descr="Ilustracja">
            <a:extLst>
              <a:ext uri="{FF2B5EF4-FFF2-40B4-BE49-F238E27FC236}">
                <a16:creationId xmlns:a16="http://schemas.microsoft.com/office/drawing/2014/main" id="{69BA3252-E058-4371-8A72-8563B6C2C1F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7" r="-2" b="15565"/>
          <a:stretch/>
        </p:blipFill>
        <p:spPr bwMode="auto">
          <a:xfrm>
            <a:off x="251520" y="1434480"/>
            <a:ext cx="3394720" cy="3989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2A949C-162C-47D9-AD38-0494BB473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46240" y="1466128"/>
            <a:ext cx="5246240" cy="44831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200" dirty="0">
                <a:effectLst/>
                <a:latin typeface="Century Schoolbook" panose="02040604050505020304" pitchFamily="18" charset="0"/>
              </a:rPr>
              <a:t>Urodził się 13 sierpnia 1873 r. w </a:t>
            </a:r>
            <a:r>
              <a:rPr lang="pl-PL" sz="1200" b="1" dirty="0">
                <a:effectLst/>
                <a:latin typeface="Century Schoolbook" panose="02040604050505020304" pitchFamily="18" charset="0"/>
              </a:rPr>
              <a:t>Jurczycach koło Krakowa</a:t>
            </a:r>
            <a:r>
              <a:rPr lang="pl-PL" sz="1200" dirty="0">
                <a:effectLst/>
                <a:latin typeface="Century Schoolbook" panose="02040604050505020304" pitchFamily="18" charset="0"/>
              </a:rPr>
              <a:t>, w rodzinie ziemiańskiej. Zmarł 4 czerwca 1960 roku w Londynie.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200" dirty="0">
                <a:effectLst/>
                <a:latin typeface="Century Schoolbook" panose="02040604050505020304" pitchFamily="18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pl-PL" sz="1200" dirty="0">
                <a:effectLst/>
                <a:latin typeface="Century Schoolbook" panose="02040604050505020304" pitchFamily="18" charset="0"/>
              </a:rPr>
              <a:t>Komendant Legionów, od 16 marca do 2 kwietnia 1915 roku oraz pełniący obowiązki komendanta Legionów od 4 do 13 listopada 1916 roku. </a:t>
            </a:r>
          </a:p>
          <a:p>
            <a:pPr marL="0" indent="0">
              <a:lnSpc>
                <a:spcPct val="90000"/>
              </a:lnSpc>
              <a:buNone/>
            </a:pPr>
            <a:endParaRPr lang="pl-PL" sz="1200" dirty="0">
              <a:effectLst/>
              <a:latin typeface="Century Schoolbook" panose="02040604050505020304" pitchFamily="18" charset="0"/>
            </a:endParaRPr>
          </a:p>
          <a:p>
            <a:pPr>
              <a:lnSpc>
                <a:spcPct val="90000"/>
              </a:lnSpc>
            </a:pPr>
            <a:r>
              <a:rPr lang="pl-PL" sz="1200" dirty="0">
                <a:effectLst/>
                <a:latin typeface="Century Schoolbook" panose="02040604050505020304" pitchFamily="18" charset="0"/>
              </a:rPr>
              <a:t>Generał broni Wojska Polskiego, Naczelny Dowódca wszystkich Wojsk Polskich od 4 października 1918 roku.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200" dirty="0">
                <a:effectLst/>
                <a:latin typeface="Century Schoolbook" panose="02040604050505020304" pitchFamily="18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pl-PL" sz="1200" dirty="0">
                <a:effectLst/>
                <a:latin typeface="Century Schoolbook" panose="02040604050505020304" pitchFamily="18" charset="0"/>
              </a:rPr>
              <a:t>Minister bez teki w drugim rządzie Władysława Sikorskiego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200" dirty="0">
                <a:effectLst/>
                <a:latin typeface="Century Schoolbook" panose="02040604050505020304" pitchFamily="18" charset="0"/>
              </a:rPr>
              <a:t>        w październiku 1939 roku.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200" dirty="0">
                <a:effectLst/>
                <a:latin typeface="Century Schoolbook" panose="02040604050505020304" pitchFamily="18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pl-PL" sz="1200" dirty="0">
                <a:effectLst/>
                <a:latin typeface="Century Schoolbook" panose="02040604050505020304" pitchFamily="18" charset="0"/>
              </a:rPr>
              <a:t>Przewodniczący Obywatelskiego Komitetu Wykonawczego Obrony Państwa w 1920 roku, dowódca Frontu Północnego w czasie wojny polsko-bolszewickiej.</a:t>
            </a:r>
          </a:p>
          <a:p>
            <a:pPr marL="0" indent="0">
              <a:lnSpc>
                <a:spcPct val="90000"/>
              </a:lnSpc>
              <a:buNone/>
            </a:pPr>
            <a:endParaRPr lang="pl-PL" sz="1200" dirty="0">
              <a:effectLst/>
              <a:latin typeface="Century Schoolbook" panose="02040604050505020304" pitchFamily="18" charset="0"/>
            </a:endParaRPr>
          </a:p>
          <a:p>
            <a:pPr>
              <a:lnSpc>
                <a:spcPct val="90000"/>
              </a:lnSpc>
            </a:pPr>
            <a:r>
              <a:rPr lang="pl-PL" sz="1200" dirty="0">
                <a:effectLst/>
                <a:latin typeface="Century Schoolbook" panose="02040604050505020304" pitchFamily="18" charset="0"/>
              </a:rPr>
              <a:t>Harcmistrz i przewodniczący ZHP oraz prezes Komitetu PCK. Działacz polityczny i społeczny, kawaler Orderów: Orła Białego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1200" dirty="0">
                <a:effectLst/>
                <a:latin typeface="Century Schoolbook" panose="02040604050505020304" pitchFamily="18" charset="0"/>
              </a:rPr>
              <a:t>        i Virtuti Militari.</a:t>
            </a:r>
            <a:endParaRPr lang="pl-PL" sz="12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13559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1317</Words>
  <Application>Microsoft Office PowerPoint</Application>
  <PresentationFormat>Pokaz na ekranie (4:3)</PresentationFormat>
  <Paragraphs>115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Schoolbook</vt:lpstr>
      <vt:lpstr>Times New Roman</vt:lpstr>
      <vt:lpstr>Wingdings</vt:lpstr>
      <vt:lpstr>Motyw pakietu Office</vt:lpstr>
      <vt:lpstr>6</vt:lpstr>
      <vt:lpstr>W KRAKOWIE ZACZĘŁA SIĘ POLSKA NIEPODLEGŁOŚĆ  To tu w październiku 1918 roku bez wystrzału poddali się zaborcy</vt:lpstr>
      <vt:lpstr>ANTONI JÓZEF STAWARZ</vt:lpstr>
      <vt:lpstr>Antoni Stawarz na tajnym spotkaniu w dniu              30 października 1918 ...</vt:lpstr>
      <vt:lpstr>KRZYŻ WYZWOLENIA</vt:lpstr>
      <vt:lpstr>POLSKA KOMISJA LIKWIDACYJNA</vt:lpstr>
      <vt:lpstr>WINCENTY WITOS  Jeden z ojców Niepodległej Polski. </vt:lpstr>
      <vt:lpstr>ZNANI MAŁOPOLANIE WALCZĄCY   O NIEPODLEGŁOŚĆ</vt:lpstr>
      <vt:lpstr>JÓZEF HALLER </vt:lpstr>
      <vt:lpstr>AUGUST EMIL FIELDORF „NIL”</vt:lpstr>
      <vt:lpstr>OLGA MAŁKOWSKA (1888-1979)</vt:lpstr>
      <vt:lpstr>JÓZEF OSTAFIN</vt:lpstr>
      <vt:lpstr>ŹRÓDŁA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</dc:title>
  <dc:creator>Karolina Mikołajczyk</dc:creator>
  <cp:lastModifiedBy>Karolinka Mikolajczyk</cp:lastModifiedBy>
  <cp:revision>2</cp:revision>
  <dcterms:created xsi:type="dcterms:W3CDTF">2020-11-09T20:34:21Z</dcterms:created>
  <dcterms:modified xsi:type="dcterms:W3CDTF">2020-11-09T21:10:00Z</dcterms:modified>
</cp:coreProperties>
</file>